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61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68"/>
    <a:srgbClr val="000142"/>
    <a:srgbClr val="35467A"/>
    <a:srgbClr val="EDB159"/>
    <a:srgbClr val="235787"/>
    <a:srgbClr val="26A9E0"/>
    <a:srgbClr val="2A9CA2"/>
    <a:srgbClr val="258A8F"/>
    <a:srgbClr val="2283CD"/>
    <a:srgbClr val="E71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403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50573" y="4411980"/>
            <a:ext cx="5290854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50573" y="4688754"/>
            <a:ext cx="5290854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3149190" y="3216366"/>
            <a:ext cx="5893621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3149190" y="2305050"/>
            <a:ext cx="5893621" cy="69859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3761"/>
            <a:ext cx="12192000" cy="178264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92C4062-20F6-4F86-891F-C74A592EE9ED}"/>
              </a:ext>
            </a:extLst>
          </p:cNvPr>
          <p:cNvGrpSpPr/>
          <p:nvPr userDrawn="1"/>
        </p:nvGrpSpPr>
        <p:grpSpPr>
          <a:xfrm>
            <a:off x="4305300" y="0"/>
            <a:ext cx="3581400" cy="947596"/>
            <a:chOff x="4305300" y="0"/>
            <a:chExt cx="3581400" cy="947596"/>
          </a:xfrm>
        </p:grpSpPr>
        <p:sp>
          <p:nvSpPr>
            <p:cNvPr id="14" name="等腰三角形 13"/>
            <p:cNvSpPr/>
            <p:nvPr userDrawn="1"/>
          </p:nvSpPr>
          <p:spPr>
            <a:xfrm flipV="1">
              <a:off x="4305300" y="0"/>
              <a:ext cx="3581400" cy="947596"/>
            </a:xfrm>
            <a:prstGeom prst="triangle">
              <a:avLst/>
            </a:prstGeom>
            <a:solidFill>
              <a:srgbClr val="313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 userDrawn="1"/>
          </p:nvSpPr>
          <p:spPr>
            <a:xfrm flipV="1">
              <a:off x="5092700" y="0"/>
              <a:ext cx="2006600" cy="553896"/>
            </a:xfrm>
            <a:prstGeom prst="triangle">
              <a:avLst/>
            </a:prstGeom>
            <a:solidFill>
              <a:srgbClr val="354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1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00100" y="628650"/>
            <a:ext cx="10591800" cy="4535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5103761"/>
            <a:ext cx="12192000" cy="1754239"/>
          </a:xfrm>
          <a:prstGeom prst="rect">
            <a:avLst/>
          </a:prstGeom>
          <a:blipFill>
            <a:blip r:embed="rId2"/>
            <a:stretch>
              <a:fillRect l="-8980" r="-89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 hasCustomPrompt="1"/>
          </p:nvPr>
        </p:nvSpPr>
        <p:spPr>
          <a:xfrm>
            <a:off x="3810000" y="2364912"/>
            <a:ext cx="4572000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3804181" y="3256848"/>
            <a:ext cx="458364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276600" y="-1"/>
            <a:ext cx="5638800" cy="1562857"/>
            <a:chOff x="4305300" y="0"/>
            <a:chExt cx="3581400" cy="947596"/>
          </a:xfrm>
        </p:grpSpPr>
        <p:sp>
          <p:nvSpPr>
            <p:cNvPr id="11" name="等腰三角形 10"/>
            <p:cNvSpPr/>
            <p:nvPr userDrawn="1"/>
          </p:nvSpPr>
          <p:spPr>
            <a:xfrm flipV="1">
              <a:off x="4305300" y="0"/>
              <a:ext cx="3581400" cy="947596"/>
            </a:xfrm>
            <a:prstGeom prst="triangle">
              <a:avLst/>
            </a:prstGeom>
            <a:solidFill>
              <a:srgbClr val="3132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/>
          </p:nvSpPr>
          <p:spPr>
            <a:xfrm flipV="1">
              <a:off x="5092700" y="0"/>
              <a:ext cx="2006600" cy="553896"/>
            </a:xfrm>
            <a:prstGeom prst="triangle">
              <a:avLst/>
            </a:prstGeom>
            <a:solidFill>
              <a:srgbClr val="354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B1984A-CF71-481B-B96A-C4853AEF9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2EEB23-8003-491F-AD92-2A251B2C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ECEA47-1713-458B-9F72-4CF948C7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403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4186917" y="2375808"/>
            <a:ext cx="4453619" cy="1801221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1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02402" y="4707270"/>
            <a:ext cx="442264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202402" y="5022904"/>
            <a:ext cx="442264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OfficePLUS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vsingh-group/SimpleT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149189" y="4209501"/>
            <a:ext cx="5893621" cy="558799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陈庭宇 </a:t>
            </a:r>
            <a:r>
              <a:rPr lang="en-US" altLang="zh-CN" dirty="0"/>
              <a:t>230995210</a:t>
            </a:r>
          </a:p>
          <a:p>
            <a:r>
              <a:rPr lang="zh-CN" altLang="en-US" dirty="0"/>
              <a:t>刘泫含 </a:t>
            </a:r>
            <a:r>
              <a:rPr lang="en-US" altLang="zh-CN" dirty="0"/>
              <a:t>230995215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747404" y="2257426"/>
            <a:ext cx="6697194" cy="79384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Analysis and training for the </a:t>
            </a:r>
            <a:r>
              <a:rPr lang="en-US" altLang="zh-CN" sz="4800" dirty="0"/>
              <a:t>open-source</a:t>
            </a:r>
            <a:br>
              <a:rPr lang="en-US" altLang="zh-CN" sz="4800" dirty="0"/>
            </a:br>
            <a:r>
              <a:rPr lang="en-US" altLang="zh-CN" sz="6000" dirty="0"/>
              <a:t>KFALL DATASET</a:t>
            </a:r>
            <a:endParaRPr lang="zh-CN" altLang="en-US" sz="6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2" y="817045"/>
            <a:ext cx="1325343" cy="13253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31741" y="4398601"/>
            <a:ext cx="828675" cy="828675"/>
          </a:xfrm>
          <a:prstGeom prst="rect">
            <a:avLst/>
          </a:prstGeom>
          <a:blipFill dpi="0" rotWithShape="1">
            <a:blip r:embed="rId4">
              <a:alphaModFix amt="6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621898" y="3355746"/>
            <a:ext cx="828675" cy="828675"/>
          </a:xfrm>
          <a:prstGeom prst="rect">
            <a:avLst/>
          </a:prstGeom>
          <a:blipFill dpi="0" rotWithShape="1">
            <a:blip r:embed="rId4">
              <a:alphaModFix amt="6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A9B8A-DBB2-655B-C924-816C9969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Only judge whether it is a fall state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C0802C-02D2-B228-A3B1-39DA9B73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67D5E5-2A38-922A-E41E-0F4B61009332}"/>
              </a:ext>
            </a:extLst>
          </p:cNvPr>
          <p:cNvSpPr txBox="1"/>
          <p:nvPr/>
        </p:nvSpPr>
        <p:spPr>
          <a:xfrm>
            <a:off x="258813" y="1273085"/>
            <a:ext cx="23510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We conducted the analysis using the self-designed web page and proved that </a:t>
            </a:r>
            <a:r>
              <a:rPr lang="en-US" altLang="zh-CN" sz="2400" dirty="0">
                <a:solidFill>
                  <a:srgbClr val="00B050"/>
                </a:solidFill>
              </a:rPr>
              <a:t>all 9 parameters needed to be involved in the training</a:t>
            </a:r>
            <a:r>
              <a:rPr lang="en-US" altLang="zh-CN" sz="2400" dirty="0"/>
              <a:t>, and the </a:t>
            </a:r>
            <a:r>
              <a:rPr lang="en-US" altLang="zh-CN" sz="2400" dirty="0">
                <a:solidFill>
                  <a:srgbClr val="00B050"/>
                </a:solidFill>
              </a:rPr>
              <a:t>time series</a:t>
            </a:r>
            <a:r>
              <a:rPr lang="en-US" altLang="zh-CN" sz="2400" dirty="0"/>
              <a:t> could not be ignored.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B58704-FA86-F621-BA9A-B2FC4A81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8" y="1195386"/>
            <a:ext cx="9771972" cy="54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9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DD2D-DF6A-CFF0-B15C-A22A87E1D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5135F2-DBEE-B2B4-1997-EA5A2041FD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0" y="3113291"/>
            <a:ext cx="4572000" cy="656792"/>
          </a:xfrm>
        </p:spPr>
        <p:txBody>
          <a:bodyPr>
            <a:normAutofit/>
          </a:bodyPr>
          <a:lstStyle/>
          <a:p>
            <a:r>
              <a:rPr lang="en-US" altLang="zh-CN" dirty="0"/>
              <a:t>Train using LSTM and GRU</a:t>
            </a:r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2DA070-5A50-03D6-5AA1-877E501E11B8}"/>
              </a:ext>
            </a:extLst>
          </p:cNvPr>
          <p:cNvSpPr txBox="1"/>
          <p:nvPr/>
        </p:nvSpPr>
        <p:spPr>
          <a:xfrm>
            <a:off x="5524500" y="1991674"/>
            <a:ext cx="1143000" cy="109230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0"/>
                <a:solidFill>
                  <a:srgbClr val="31326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ln w="0"/>
              <a:solidFill>
                <a:srgbClr val="31326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9B52F5-4B7B-7CA9-A395-94B415705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5" y="1047750"/>
            <a:ext cx="1090027" cy="10900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F3017A-875C-32C3-3221-07DDA19B5F3B}"/>
              </a:ext>
            </a:extLst>
          </p:cNvPr>
          <p:cNvSpPr/>
          <p:nvPr/>
        </p:nvSpPr>
        <p:spPr>
          <a:xfrm>
            <a:off x="10083406" y="5255851"/>
            <a:ext cx="828675" cy="828675"/>
          </a:xfrm>
          <a:prstGeom prst="rect">
            <a:avLst/>
          </a:prstGeom>
          <a:blipFill dpi="0" rotWithShape="1">
            <a:blip r:embed="rId3">
              <a:alphaModFix amt="6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37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9ADB6-7317-F620-0292-7B644133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original time series data was used without sampling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2760E9-5912-7D3D-CFD0-38CE6CB2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6DFB2A-F303-7752-6A5D-EE6512C96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2" y="1549399"/>
            <a:ext cx="6011335" cy="45085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36B6A8-B485-09B8-3FE6-BDC5DF4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64" y="1549398"/>
            <a:ext cx="6011336" cy="45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1DA4C-7A81-D0A9-5662-80A750144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81879-F0DB-3689-4A02-28E9A5E6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original time series data was used without sampling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12ED3B-CA83-9EE8-9E67-B3F5AA0E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ABDE60-D016-27C8-7B7D-CF793346F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9" y="1104901"/>
            <a:ext cx="9105911" cy="2889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EFFC74-6036-D888-B06E-0E8D6F669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05" y="3968750"/>
            <a:ext cx="9049556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B9DCD-E827-A1F1-AB9A-2FF1D945A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EB7BD-8267-69DB-409F-5F80B86B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 on the sampled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4567C7-6296-1BA7-FE9E-3CC562F2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E7F935-E458-DABA-E5CC-41B743B5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112494"/>
            <a:ext cx="10045700" cy="26768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9D90AA-B532-5767-BA32-39CEF7FE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3873091"/>
            <a:ext cx="7002462" cy="29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68A9-0D0B-77A1-1D66-C4C295DA2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F4B69-D1FA-82AF-C154-9D5951C0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 on the sampled dataset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EE8FFE-44E5-477F-2D89-C176C445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A260B0-D94B-77FD-AB10-2E20C6533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450"/>
            <a:ext cx="5190074" cy="3892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21BF47-E893-2103-2798-FFAA528A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24" y="2089150"/>
            <a:ext cx="7239002" cy="2413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3102AB0-9985-11FC-2A11-42B1858C1D58}"/>
              </a:ext>
            </a:extLst>
          </p:cNvPr>
          <p:cNvSpPr txBox="1"/>
          <p:nvPr/>
        </p:nvSpPr>
        <p:spPr>
          <a:xfrm>
            <a:off x="5536386" y="4904861"/>
            <a:ext cx="4681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This is the model that performs the best</a:t>
            </a:r>
          </a:p>
          <a:p>
            <a:r>
              <a:rPr lang="en-US" altLang="zh-CN" sz="2400" dirty="0"/>
              <a:t>CNN-LSTM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853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0BAF6-9492-DF00-2CE3-4C34AAAE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8ABC05-0923-E9E9-1D2E-7FC0B21DF47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86100" y="3113291"/>
            <a:ext cx="6032500" cy="656792"/>
          </a:xfrm>
        </p:spPr>
        <p:txBody>
          <a:bodyPr>
            <a:normAutofit/>
          </a:bodyPr>
          <a:lstStyle/>
          <a:p>
            <a:r>
              <a:rPr lang="en-US" altLang="zh-CN" dirty="0"/>
              <a:t>Actual test comparison and selection</a:t>
            </a:r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38CEB7-4AEC-EED0-4F1D-BE2F979E0175}"/>
              </a:ext>
            </a:extLst>
          </p:cNvPr>
          <p:cNvSpPr txBox="1"/>
          <p:nvPr/>
        </p:nvSpPr>
        <p:spPr>
          <a:xfrm>
            <a:off x="5524500" y="1991674"/>
            <a:ext cx="1143000" cy="109230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0"/>
                <a:solidFill>
                  <a:srgbClr val="31326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dirty="0">
              <a:ln w="0"/>
              <a:solidFill>
                <a:srgbClr val="31326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B57522-F649-36FE-F09A-D316BE1F8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5" y="1047750"/>
            <a:ext cx="1090027" cy="10900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828128E-6317-A3A2-AED4-FE692D1D7C2A}"/>
              </a:ext>
            </a:extLst>
          </p:cNvPr>
          <p:cNvSpPr/>
          <p:nvPr/>
        </p:nvSpPr>
        <p:spPr>
          <a:xfrm>
            <a:off x="10083406" y="5255851"/>
            <a:ext cx="828675" cy="828675"/>
          </a:xfrm>
          <a:prstGeom prst="rect">
            <a:avLst/>
          </a:prstGeom>
          <a:blipFill dpi="0" rotWithShape="1">
            <a:blip r:embed="rId3">
              <a:alphaModFix amt="6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837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D133C-84C2-5C91-BADA-42648FB5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performance of the model on the test 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1CDF38-F620-1B30-58E3-18FE50C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FD5584-EE6A-CD03-E92C-737E8B4A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351049"/>
            <a:ext cx="9417050" cy="52259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9ADB3C-21F8-DF1A-645C-83BCBB41A064}"/>
              </a:ext>
            </a:extLst>
          </p:cNvPr>
          <p:cNvSpPr txBox="1"/>
          <p:nvPr/>
        </p:nvSpPr>
        <p:spPr>
          <a:xfrm>
            <a:off x="190500" y="1270000"/>
            <a:ext cx="22987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We use a </a:t>
            </a:r>
          </a:p>
          <a:p>
            <a:r>
              <a:rPr lang="en-US" altLang="zh-CN" sz="2400" dirty="0"/>
              <a:t>self-developed web page for </a:t>
            </a:r>
            <a:r>
              <a:rPr lang="en-US" altLang="zh-CN" sz="2400" dirty="0">
                <a:solidFill>
                  <a:srgbClr val="00B050"/>
                </a:solidFill>
              </a:rPr>
              <a:t>real-time</a:t>
            </a:r>
            <a:r>
              <a:rPr lang="en-US" altLang="zh-CN" sz="2400" dirty="0"/>
              <a:t> model checking comparison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You can try it yourself using the packaged file or our open-source link in GitHub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5079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FF7F-BB6E-6EC2-94F9-C0F0CB3B3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9911E-12A7-6922-5F15-6FD6101C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performance of the model on the test 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045960-AEE2-15DB-8819-D2708B06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F8F116-858F-A1A4-9D0C-E5EA5BF080B2}"/>
              </a:ext>
            </a:extLst>
          </p:cNvPr>
          <p:cNvSpPr txBox="1"/>
          <p:nvPr/>
        </p:nvSpPr>
        <p:spPr>
          <a:xfrm>
            <a:off x="182562" y="1136648"/>
            <a:ext cx="23050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reality is that a model trained on the sampled dataset will detect falls 1-2 seconds ahead of time</a:t>
            </a:r>
          </a:p>
          <a:p>
            <a:endParaRPr lang="en-US" altLang="zh-CN" sz="2400" dirty="0"/>
          </a:p>
          <a:p>
            <a:r>
              <a:rPr lang="en-US" altLang="zh-CN" sz="2400" dirty="0"/>
              <a:t>We chose to re-train the CNN-LSTM model using the unsampled dataset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AD22EC-ACC9-477D-C61B-6C76913FA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281042"/>
            <a:ext cx="7124699" cy="53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05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33243-14CC-FDE3-C36A-5E98FDA63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7C6AB-1F33-5B6B-1B0B-DB34C88D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performance of the model on the test 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CB100A-8439-2505-C4F7-9953B28F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3EC660-03AF-69A3-96D3-EB4690E56D9C}"/>
              </a:ext>
            </a:extLst>
          </p:cNvPr>
          <p:cNvSpPr txBox="1"/>
          <p:nvPr/>
        </p:nvSpPr>
        <p:spPr>
          <a:xfrm>
            <a:off x="182562" y="1136648"/>
            <a:ext cx="23050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reality is that a model trained on the sampled dataset will detect falls 1-2 seconds ahead of time</a:t>
            </a:r>
          </a:p>
          <a:p>
            <a:endParaRPr lang="en-US" altLang="zh-CN" sz="2400" dirty="0"/>
          </a:p>
          <a:p>
            <a:r>
              <a:rPr lang="en-US" altLang="zh-CN" sz="2400" dirty="0"/>
              <a:t>We chose to re-train the CNN-LSTM model using the unsampled dataset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206076-EAA6-BAC4-1DC4-1941C6F65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2" y="1136649"/>
            <a:ext cx="4694675" cy="30911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206E15-EFC1-F13D-4973-3C7EF24C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287" y="3549650"/>
            <a:ext cx="4779250" cy="31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6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3810000" y="3113291"/>
            <a:ext cx="4572000" cy="65679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Data analysis and preprocessing</a:t>
            </a:r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430D4-7701-4BB4-972B-1078496F44F3}"/>
              </a:ext>
            </a:extLst>
          </p:cNvPr>
          <p:cNvSpPr txBox="1"/>
          <p:nvPr/>
        </p:nvSpPr>
        <p:spPr>
          <a:xfrm>
            <a:off x="5524500" y="1991674"/>
            <a:ext cx="1143000" cy="109230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0"/>
                <a:solidFill>
                  <a:srgbClr val="31326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dirty="0">
              <a:ln w="0"/>
              <a:solidFill>
                <a:srgbClr val="31326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5" y="1047750"/>
            <a:ext cx="1090027" cy="10900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083406" y="5255851"/>
            <a:ext cx="828675" cy="828675"/>
          </a:xfrm>
          <a:prstGeom prst="rect">
            <a:avLst/>
          </a:prstGeom>
          <a:blipFill dpi="0" rotWithShape="1">
            <a:blip r:embed="rId4">
              <a:alphaModFix amt="6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A0469-48D3-FE7E-0E23-516173FB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BDD6-6050-35CF-9B23-397B9F9B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performance of the model on the test 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1E1944-D283-795B-9F63-F2135212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A33089-F7AA-E2F9-A58D-F86E12512849}"/>
              </a:ext>
            </a:extLst>
          </p:cNvPr>
          <p:cNvSpPr txBox="1"/>
          <p:nvPr/>
        </p:nvSpPr>
        <p:spPr>
          <a:xfrm>
            <a:off x="182562" y="1252544"/>
            <a:ext cx="23050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Learning Rate Scheduler</a:t>
            </a:r>
          </a:p>
          <a:p>
            <a:endParaRPr lang="en-US" altLang="zh-CN" sz="2400" dirty="0"/>
          </a:p>
          <a:p>
            <a:r>
              <a:rPr lang="en-US" altLang="zh-CN" sz="2400" dirty="0"/>
              <a:t>The learning rate decay strategy is used to decrease the learning rate when the validation loss is no longer decreasing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2C3549-A930-F560-BF25-9E81B47E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2" y="1333503"/>
            <a:ext cx="85725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54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42E3-2E39-37F1-818C-742677BE6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AD53B-43B2-43C2-703D-C7DDCBF2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performance of the model on the test 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8E5F09-98DE-FFBC-49CE-5011F47D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FF36E1-7F7A-F1F2-17E1-B6BA6FE9A59C}"/>
              </a:ext>
            </a:extLst>
          </p:cNvPr>
          <p:cNvSpPr txBox="1"/>
          <p:nvPr/>
        </p:nvSpPr>
        <p:spPr>
          <a:xfrm>
            <a:off x="182562" y="1136648"/>
            <a:ext cx="2535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P-R curve is introduced to more comprehensively measure its precision and recall on the key category (falls)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740679-9A6E-2D3B-C70E-67AF3E86D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42" y="127634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78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264D-12A1-9AB2-2C40-4DF8C3C5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D7172-F352-1D60-C099-96368960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performance of the model on the test 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6630B9-C799-25C6-6212-1112C1EF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3E4874-A5DB-7758-8B6D-820F869C902B}"/>
              </a:ext>
            </a:extLst>
          </p:cNvPr>
          <p:cNvSpPr txBox="1"/>
          <p:nvPr/>
        </p:nvSpPr>
        <p:spPr>
          <a:xfrm>
            <a:off x="182562" y="1136648"/>
            <a:ext cx="23002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Given that the original model suffers from "high recall and low precision" at the default threshold (0.5), we perform threshold optimization, aiming to find a more balanced performance point.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C53B27-6FA9-5811-D08F-1794B4242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49" y="1169455"/>
            <a:ext cx="8693156" cy="50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1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10EB-877E-827B-2C92-F0AAE38DE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53759-F00F-77D4-5BBC-CF08A24A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performance of the model on the test 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6EB22-B6C0-C422-B2FC-D4F4DF5D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5076F0-91A1-C851-F66F-4F5BA2DE6F6E}"/>
              </a:ext>
            </a:extLst>
          </p:cNvPr>
          <p:cNvSpPr txBox="1"/>
          <p:nvPr/>
        </p:nvSpPr>
        <p:spPr>
          <a:xfrm>
            <a:off x="182562" y="1136648"/>
            <a:ext cx="2300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To obtain a more precise optimal threshold, we further performed a refined search with a step size of 0.01 between 0.75 and 0.85.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FC6282-CB53-03A4-9B84-42A557EF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161" y="1244596"/>
            <a:ext cx="9022249" cy="52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06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6AFC-F1B2-86E2-E15B-DE6262AE1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9CDC0-9B75-33E7-6E8D-CC596B3D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 performance of the model on the test set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90859B-96FA-758D-7DEC-027645EC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D797EB-14B9-8DD5-08A8-22C030DF088C}"/>
              </a:ext>
            </a:extLst>
          </p:cNvPr>
          <p:cNvSpPr txBox="1"/>
          <p:nvPr/>
        </p:nvSpPr>
        <p:spPr>
          <a:xfrm>
            <a:off x="182562" y="1136648"/>
            <a:ext cx="2300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actual effect of the final optimized model on the test set.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2E60EB-7375-7445-2956-5E33B3B53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57" y="1028700"/>
            <a:ext cx="9231630" cy="57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89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FDAFE-4A88-8FF7-D18D-22C4B9DDC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EC5CBE5-D85E-B38D-A1A2-D0F40869C61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888177" y="3113291"/>
            <a:ext cx="8615547" cy="656792"/>
          </a:xfrm>
        </p:spPr>
        <p:txBody>
          <a:bodyPr>
            <a:normAutofit/>
          </a:bodyPr>
          <a:lstStyle/>
          <a:p>
            <a:r>
              <a:rPr lang="en-US" altLang="zh-CN" dirty="0"/>
              <a:t>Fusion uses one of the latest open source frameworks</a:t>
            </a:r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DD151E-F0BC-B951-5AF8-EBCA2BA9AA83}"/>
              </a:ext>
            </a:extLst>
          </p:cNvPr>
          <p:cNvSpPr txBox="1"/>
          <p:nvPr/>
        </p:nvSpPr>
        <p:spPr>
          <a:xfrm>
            <a:off x="5524500" y="1991674"/>
            <a:ext cx="1143000" cy="109230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0"/>
                <a:solidFill>
                  <a:srgbClr val="31326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dirty="0">
              <a:ln w="0"/>
              <a:solidFill>
                <a:srgbClr val="31326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677419-5A1B-8FE1-82D1-7677D57380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5" y="1047750"/>
            <a:ext cx="1090027" cy="10900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4D4D26-0DAA-B87D-D44F-8BCB5A7D121A}"/>
              </a:ext>
            </a:extLst>
          </p:cNvPr>
          <p:cNvSpPr/>
          <p:nvPr/>
        </p:nvSpPr>
        <p:spPr>
          <a:xfrm>
            <a:off x="10083406" y="5255851"/>
            <a:ext cx="828675" cy="828675"/>
          </a:xfrm>
          <a:prstGeom prst="rect">
            <a:avLst/>
          </a:prstGeom>
          <a:blipFill dpi="0" rotWithShape="1">
            <a:blip r:embed="rId3">
              <a:alphaModFix amt="6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10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F29E0-88E3-B007-8ECA-1CC3C380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SimpleTM</a:t>
            </a:r>
            <a:r>
              <a:rPr lang="zh-CN" altLang="en-US" dirty="0"/>
              <a:t>：</a:t>
            </a:r>
            <a:r>
              <a:rPr lang="en-US" altLang="zh-CN" dirty="0"/>
              <a:t>Work with multivariate time series data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AA344E-DC85-8F5E-3E48-DA6071EF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B1512C-AA5C-B151-A198-0655508993B2}"/>
              </a:ext>
            </a:extLst>
          </p:cNvPr>
          <p:cNvSpPr txBox="1"/>
          <p:nvPr/>
        </p:nvSpPr>
        <p:spPr>
          <a:xfrm>
            <a:off x="586797" y="6123678"/>
            <a:ext cx="10540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hlinkClick r:id="rId2"/>
              </a:rPr>
              <a:t>vsingh</a:t>
            </a:r>
            <a:r>
              <a:rPr lang="en-US" altLang="zh-CN" dirty="0">
                <a:hlinkClick r:id="rId2"/>
              </a:rPr>
              <a:t>-group/</a:t>
            </a:r>
            <a:r>
              <a:rPr lang="en-US" altLang="zh-CN" dirty="0" err="1">
                <a:hlinkClick r:id="rId2"/>
              </a:rPr>
              <a:t>SimpleTM</a:t>
            </a:r>
            <a:r>
              <a:rPr lang="en-US" altLang="zh-CN" dirty="0">
                <a:hlinkClick r:id="rId2"/>
              </a:rPr>
              <a:t>: Official implementation for "</a:t>
            </a:r>
            <a:r>
              <a:rPr lang="en-US" altLang="zh-CN" dirty="0" err="1">
                <a:hlinkClick r:id="rId2"/>
              </a:rPr>
              <a:t>SimpleTM</a:t>
            </a:r>
            <a:r>
              <a:rPr lang="en-US" altLang="zh-CN" dirty="0">
                <a:hlinkClick r:id="rId2"/>
              </a:rPr>
              <a:t>: A Simple Baseline For Multivariate Time Series </a:t>
            </a:r>
            <a:r>
              <a:rPr lang="en-US" altLang="zh-CN" dirty="0" err="1">
                <a:hlinkClick r:id="rId2"/>
              </a:rPr>
              <a:t>Forcasting</a:t>
            </a:r>
            <a:r>
              <a:rPr lang="en-US" altLang="zh-CN" dirty="0">
                <a:hlinkClick r:id="rId2"/>
              </a:rPr>
              <a:t>" (ICLR 2025) (github.com)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E214A1-1632-FA7F-711D-B16371D09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7" y="1597232"/>
            <a:ext cx="4995058" cy="39960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343C6C-E91A-3F65-5789-A2873192A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07" y="1184981"/>
            <a:ext cx="7098476" cy="473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dirty="0"/>
              <a:t>Thanks</a:t>
            </a:r>
            <a:br>
              <a:rPr lang="en-US" altLang="zh-CN" dirty="0"/>
            </a:br>
            <a:r>
              <a:rPr lang="en-US" altLang="zh-CN" b="0" dirty="0"/>
              <a:t>and</a:t>
            </a:r>
            <a:r>
              <a:rPr lang="en-US" altLang="zh-CN" dirty="0"/>
              <a:t> </a:t>
            </a:r>
            <a:r>
              <a:rPr lang="en-US" altLang="zh-CN" b="0" dirty="0"/>
              <a:t>look forward to your correction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DF98C7C-E6D2-591B-D5AB-6BAE3EFE8C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zh-CN" altLang="en-US" sz="1500" dirty="0"/>
              <a:t>陈庭宇 </a:t>
            </a:r>
            <a:r>
              <a:rPr lang="en-US" altLang="zh-CN" sz="1500" dirty="0"/>
              <a:t>230995210</a:t>
            </a:r>
          </a:p>
          <a:p>
            <a:r>
              <a:rPr lang="zh-CN" altLang="en-US" sz="1500" dirty="0"/>
              <a:t>刘泫含 </a:t>
            </a:r>
            <a:r>
              <a:rPr lang="en-US" altLang="zh-CN" sz="1500" dirty="0"/>
              <a:t>230995210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7F125-A65F-4F3E-95AF-82D50CBE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integration and visual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E0EA51-B4EE-4ABD-BF44-DAF46334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FD78CC-919D-6BE4-9FB7-5E7BC760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1471858"/>
            <a:ext cx="12192000" cy="47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6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33D54-FA10-BD7A-DEEE-98E280985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BC2DE-81CC-4623-3927-C7AE8A78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integration and visual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81B061-3660-87AD-2011-0D579BED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76B8B0-190C-8C7B-CB70-F2A14188C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469"/>
            <a:ext cx="12192000" cy="490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9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26A7C-987C-5F15-2384-2ED3B65F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AAD64-F5C7-3EE4-3043-37A91894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integration and visual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75F09D-52E4-4A6F-A26B-D189CBED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484C30-DE32-89A9-DCB2-E46E3AED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1529841"/>
            <a:ext cx="12192000" cy="49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D867A-C2B4-64D3-D5D0-D0DDB7899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29815-2DF2-F3C3-EC81-3E76D4B7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integration and visual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742E6F-6681-EB97-6CF8-12A2015A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4017B-8E7F-8CF5-3796-BE87463F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701"/>
            <a:ext cx="12192000" cy="342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5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9600-450D-01E1-10D8-9611D338F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5C315-053D-C95E-E0F3-850FCBA7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integration and visual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2449C8-2860-BE5A-A378-668D7C28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787380-DFDA-3B24-2D48-F0BB3AF6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1934879"/>
            <a:ext cx="12192000" cy="339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549D-32A7-164D-6681-0CBE91DEA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D62B5-B16D-3533-4E5F-1F907F27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integration and visual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BC7C63-ACB0-F8F0-CC83-C5D11311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5B1AB1-FBFB-1220-8B8A-68F4170D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" y="2032097"/>
            <a:ext cx="12192000" cy="33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6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D3F22-6926-E613-6282-2666DCFC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EF17843-7E73-9801-F1B8-AFD56575CC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0" y="3113291"/>
            <a:ext cx="4572000" cy="65679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SVM training without considering the time series</a:t>
            </a:r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737CD9-A63B-8EF5-0BBA-CB913BC4CD1C}"/>
              </a:ext>
            </a:extLst>
          </p:cNvPr>
          <p:cNvSpPr txBox="1"/>
          <p:nvPr/>
        </p:nvSpPr>
        <p:spPr>
          <a:xfrm>
            <a:off x="5524500" y="1991674"/>
            <a:ext cx="1143000" cy="109230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ln w="0"/>
                <a:solidFill>
                  <a:srgbClr val="31326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ln w="0"/>
              <a:solidFill>
                <a:srgbClr val="31326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87F0ED-9A70-00FD-C29A-D1F4A1458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5" y="1047750"/>
            <a:ext cx="1090027" cy="10900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3662EE9-B4EC-4D27-1C95-DB5DC944C7E1}"/>
              </a:ext>
            </a:extLst>
          </p:cNvPr>
          <p:cNvSpPr/>
          <p:nvPr/>
        </p:nvSpPr>
        <p:spPr>
          <a:xfrm>
            <a:off x="10083406" y="5255851"/>
            <a:ext cx="828675" cy="828675"/>
          </a:xfrm>
          <a:prstGeom prst="rect">
            <a:avLst/>
          </a:prstGeom>
          <a:blipFill dpi="0" rotWithShape="1">
            <a:blip r:embed="rId3">
              <a:alphaModFix amt="62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759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ef560dd0-e24c-452f-9247-5e964e5bc480"/>
</p:tagLst>
</file>

<file path=ppt/theme/theme1.xml><?xml version="1.0" encoding="utf-8"?>
<a:theme xmlns:a="http://schemas.openxmlformats.org/drawingml/2006/main" name="主题5">
  <a:themeElements>
    <a:clrScheme name="SOCIÉTÉ GÉNÉRALE-法国兴业银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659"/>
      </a:accent1>
      <a:accent2>
        <a:srgbClr val="C2955B"/>
      </a:accent2>
      <a:accent3>
        <a:srgbClr val="3D8E64"/>
      </a:accent3>
      <a:accent4>
        <a:srgbClr val="C28536"/>
      </a:accent4>
      <a:accent5>
        <a:srgbClr val="15797C"/>
      </a:accent5>
      <a:accent6>
        <a:srgbClr val="A57332"/>
      </a:accent6>
      <a:hlink>
        <a:srgbClr val="B32B2B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OCIÉTÉ GÉNÉRALE-法国兴业银行">
    <a:dk1>
      <a:srgbClr val="000000"/>
    </a:dk1>
    <a:lt1>
      <a:srgbClr val="FFFFFF"/>
    </a:lt1>
    <a:dk2>
      <a:srgbClr val="44546A"/>
    </a:dk2>
    <a:lt2>
      <a:srgbClr val="E7E6E6"/>
    </a:lt2>
    <a:accent1>
      <a:srgbClr val="005659"/>
    </a:accent1>
    <a:accent2>
      <a:srgbClr val="C2955B"/>
    </a:accent2>
    <a:accent3>
      <a:srgbClr val="3D8E64"/>
    </a:accent3>
    <a:accent4>
      <a:srgbClr val="C28536"/>
    </a:accent4>
    <a:accent5>
      <a:srgbClr val="15797C"/>
    </a:accent5>
    <a:accent6>
      <a:srgbClr val="A57332"/>
    </a:accent6>
    <a:hlink>
      <a:srgbClr val="B32B2B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OCIÉTÉ GÉNÉRALE-法国兴业银行">
    <a:dk1>
      <a:srgbClr val="000000"/>
    </a:dk1>
    <a:lt1>
      <a:srgbClr val="FFFFFF"/>
    </a:lt1>
    <a:dk2>
      <a:srgbClr val="44546A"/>
    </a:dk2>
    <a:lt2>
      <a:srgbClr val="E7E6E6"/>
    </a:lt2>
    <a:accent1>
      <a:srgbClr val="005659"/>
    </a:accent1>
    <a:accent2>
      <a:srgbClr val="C2955B"/>
    </a:accent2>
    <a:accent3>
      <a:srgbClr val="3D8E64"/>
    </a:accent3>
    <a:accent4>
      <a:srgbClr val="C28536"/>
    </a:accent4>
    <a:accent5>
      <a:srgbClr val="15797C"/>
    </a:accent5>
    <a:accent6>
      <a:srgbClr val="A57332"/>
    </a:accent6>
    <a:hlink>
      <a:srgbClr val="B32B2B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OCIÉTÉ GÉNÉRALE-法国兴业银行">
    <a:dk1>
      <a:srgbClr val="000000"/>
    </a:dk1>
    <a:lt1>
      <a:srgbClr val="FFFFFF"/>
    </a:lt1>
    <a:dk2>
      <a:srgbClr val="44546A"/>
    </a:dk2>
    <a:lt2>
      <a:srgbClr val="E7E6E6"/>
    </a:lt2>
    <a:accent1>
      <a:srgbClr val="005659"/>
    </a:accent1>
    <a:accent2>
      <a:srgbClr val="C2955B"/>
    </a:accent2>
    <a:accent3>
      <a:srgbClr val="3D8E64"/>
    </a:accent3>
    <a:accent4>
      <a:srgbClr val="C28536"/>
    </a:accent4>
    <a:accent5>
      <a:srgbClr val="15797C"/>
    </a:accent5>
    <a:accent6>
      <a:srgbClr val="A57332"/>
    </a:accent6>
    <a:hlink>
      <a:srgbClr val="B32B2B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2002</TotalTime>
  <Words>505</Words>
  <Application>Microsoft Office PowerPoint</Application>
  <PresentationFormat>宽屏</PresentationFormat>
  <Paragraphs>77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Arial</vt:lpstr>
      <vt:lpstr>Calibri</vt:lpstr>
      <vt:lpstr>Impact</vt:lpstr>
      <vt:lpstr>主题5</vt:lpstr>
      <vt:lpstr>Analysis and training for the open-source KFALL DATASET</vt:lpstr>
      <vt:lpstr>Data analysis and preprocessing</vt:lpstr>
      <vt:lpstr>Data integration and visual analysis</vt:lpstr>
      <vt:lpstr>Data integration and visual analysis</vt:lpstr>
      <vt:lpstr>Data integration and visual analysis</vt:lpstr>
      <vt:lpstr>Data integration and visual analysis</vt:lpstr>
      <vt:lpstr>Data integration and visual analysis</vt:lpstr>
      <vt:lpstr>Data integration and visual analysis</vt:lpstr>
      <vt:lpstr>SVM training without considering the time series</vt:lpstr>
      <vt:lpstr>Only judge whether it is a fall state</vt:lpstr>
      <vt:lpstr>Train using LSTM and GRU</vt:lpstr>
      <vt:lpstr>The original time series data was used without sampling</vt:lpstr>
      <vt:lpstr>The original time series data was used without sampling</vt:lpstr>
      <vt:lpstr>Train on the sampled dataset</vt:lpstr>
      <vt:lpstr>Train on the sampled dataset</vt:lpstr>
      <vt:lpstr>Actual test comparison and selection</vt:lpstr>
      <vt:lpstr>Actual performance of the model on the test set</vt:lpstr>
      <vt:lpstr>Actual performance of the model on the test set</vt:lpstr>
      <vt:lpstr>Actual performance of the model on the test set</vt:lpstr>
      <vt:lpstr>Actual performance of the model on the test set</vt:lpstr>
      <vt:lpstr>Actual performance of the model on the test set</vt:lpstr>
      <vt:lpstr>Actual performance of the model on the test set</vt:lpstr>
      <vt:lpstr>Actual performance of the model on the test set</vt:lpstr>
      <vt:lpstr>Actual performance of the model on the test set</vt:lpstr>
      <vt:lpstr>Fusion uses one of the latest open source frameworks</vt:lpstr>
      <vt:lpstr>SimpleTM：Work with multivariate time series data</vt:lpstr>
      <vt:lpstr>Thanks and look forward to your correction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庭宇 陈</cp:lastModifiedBy>
  <cp:revision>11</cp:revision>
  <cp:lastPrinted>2017-12-07T16:00:00Z</cp:lastPrinted>
  <dcterms:created xsi:type="dcterms:W3CDTF">2017-12-07T16:00:00Z</dcterms:created>
  <dcterms:modified xsi:type="dcterms:W3CDTF">2025-06-24T12:18:24Z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